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  <p:sldMasterId id="2147483780" r:id="rId2"/>
    <p:sldMasterId id="2147483804" r:id="rId3"/>
  </p:sldMasterIdLst>
  <p:notesMasterIdLst>
    <p:notesMasterId r:id="rId7"/>
  </p:notesMasterIdLst>
  <p:handoutMasterIdLst>
    <p:handoutMasterId r:id="rId8"/>
  </p:handoutMasterIdLst>
  <p:sldIdLst>
    <p:sldId id="381" r:id="rId4"/>
    <p:sldId id="382" r:id="rId5"/>
    <p:sldId id="383" r:id="rId6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B2C9"/>
    <a:srgbClr val="FFCCFF"/>
    <a:srgbClr val="FFFF99"/>
    <a:srgbClr val="CCFF99"/>
    <a:srgbClr val="F5CA8B"/>
    <a:srgbClr val="FF9999"/>
    <a:srgbClr val="FFFF66"/>
    <a:srgbClr val="FF6600"/>
    <a:srgbClr val="FF0066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79" autoAdjust="0"/>
    <p:restoredTop sz="79846" autoAdjust="0"/>
  </p:normalViewPr>
  <p:slideViewPr>
    <p:cSldViewPr snapToGrid="0">
      <p:cViewPr varScale="1">
        <p:scale>
          <a:sx n="87" d="100"/>
          <a:sy n="87" d="100"/>
        </p:scale>
        <p:origin x="209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40" d="100"/>
          <a:sy n="40" d="100"/>
        </p:scale>
        <p:origin x="2904" y="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977" cy="513789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020650" y="0"/>
            <a:ext cx="3076976" cy="513789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r">
              <a:defRPr sz="1300"/>
            </a:lvl1pPr>
          </a:lstStyle>
          <a:p>
            <a:fld id="{96FCFB67-0809-48B0-B50C-20B675B90A73}" type="datetimeFigureOut">
              <a:rPr kumimoji="1" lang="ja-JP" altLang="en-US" smtClean="0"/>
              <a:t>2023/5/26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720824"/>
            <a:ext cx="3076977" cy="513789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020650" y="9720824"/>
            <a:ext cx="3076976" cy="513789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r">
              <a:defRPr sz="1300"/>
            </a:lvl1pPr>
          </a:lstStyle>
          <a:p>
            <a:fld id="{1B3ED107-D422-4B5D-A8E0-FF27D9E459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9567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977" cy="513789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0650" y="0"/>
            <a:ext cx="3076976" cy="513789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r">
              <a:defRPr sz="1300"/>
            </a:lvl1pPr>
          </a:lstStyle>
          <a:p>
            <a:fld id="{1205ADD6-05E3-4EDA-87F3-FE6B3115FB96}" type="datetimeFigureOut">
              <a:rPr kumimoji="1" lang="ja-JP" altLang="en-US" smtClean="0"/>
              <a:t>2023/5/26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63" tIns="47732" rIns="95463" bIns="4773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429" y="4925459"/>
            <a:ext cx="5680444" cy="4029621"/>
          </a:xfrm>
          <a:prstGeom prst="rect">
            <a:avLst/>
          </a:prstGeom>
        </p:spPr>
        <p:txBody>
          <a:bodyPr vert="horz" lIns="95463" tIns="47732" rIns="95463" bIns="47732" rtlCol="0"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0824"/>
            <a:ext cx="3076977" cy="513789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0650" y="9720824"/>
            <a:ext cx="3076976" cy="513789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r">
              <a:defRPr sz="1300"/>
            </a:lvl1pPr>
          </a:lstStyle>
          <a:p>
            <a:fld id="{EA51576A-84E6-4205-8A5C-76177710B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2451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1576A-84E6-4205-8A5C-76177710B1D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513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/>
              <a:t>C</a:t>
            </a:r>
            <a:r>
              <a:rPr lang="ja-JP" altLang="en-US" dirty="0"/>
              <a:t>：むし歯・・・「</a:t>
            </a:r>
            <a:r>
              <a:rPr lang="en-US" altLang="ja-JP" dirty="0"/>
              <a:t>C</a:t>
            </a:r>
            <a:r>
              <a:rPr lang="ja-JP" altLang="en-US" dirty="0"/>
              <a:t>」は</a:t>
            </a:r>
            <a:r>
              <a:rPr lang="en-US" altLang="ja-JP" dirty="0"/>
              <a:t>Caries</a:t>
            </a:r>
            <a:r>
              <a:rPr lang="ja-JP" altLang="en-US" dirty="0"/>
              <a:t>（カリエス）の略で、英語で「むし歯」という意味です</a:t>
            </a:r>
          </a:p>
          <a:p>
            <a:r>
              <a:rPr lang="en-US" altLang="ja-JP" dirty="0"/>
              <a:t>G</a:t>
            </a:r>
            <a:r>
              <a:rPr lang="ja-JP" altLang="en-US" dirty="0"/>
              <a:t>：歯肉炎</a:t>
            </a:r>
            <a:r>
              <a:rPr lang="en-US" altLang="ja-JP" dirty="0"/>
              <a:t>(</a:t>
            </a:r>
            <a:r>
              <a:rPr lang="ja-JP" altLang="en-US" dirty="0"/>
              <a:t>歯</a:t>
            </a:r>
            <a:r>
              <a:rPr lang="ja-JP" altLang="en-US" dirty="0" err="1"/>
              <a:t>ぐきの</a:t>
            </a:r>
            <a:r>
              <a:rPr lang="ja-JP" altLang="en-US" dirty="0"/>
              <a:t>腫れ</a:t>
            </a:r>
            <a:r>
              <a:rPr lang="en-US" altLang="ja-JP" dirty="0"/>
              <a:t>)</a:t>
            </a:r>
            <a:r>
              <a:rPr lang="ja-JP" altLang="en-US" dirty="0"/>
              <a:t>・・・「</a:t>
            </a:r>
            <a:r>
              <a:rPr lang="en-US" altLang="ja-JP" dirty="0"/>
              <a:t>G</a:t>
            </a:r>
            <a:r>
              <a:rPr lang="ja-JP" altLang="en-US" dirty="0"/>
              <a:t>」は</a:t>
            </a:r>
            <a:r>
              <a:rPr lang="en-US" altLang="ja-JP" dirty="0"/>
              <a:t>Gingivitis</a:t>
            </a:r>
            <a:r>
              <a:rPr lang="ja-JP" altLang="en-US" dirty="0"/>
              <a:t>（ジンジバイタス）の略で、英語で「歯肉炎」の意味です</a:t>
            </a:r>
          </a:p>
          <a:p>
            <a:r>
              <a:rPr lang="en-US" altLang="ja-JP" dirty="0"/>
              <a:t>O</a:t>
            </a:r>
            <a:r>
              <a:rPr lang="ja-JP" altLang="en-US" dirty="0"/>
              <a:t>：観察・・・「</a:t>
            </a:r>
            <a:r>
              <a:rPr lang="en-US" altLang="ja-JP" dirty="0"/>
              <a:t>O</a:t>
            </a:r>
            <a:r>
              <a:rPr lang="ja-JP" altLang="en-US" dirty="0"/>
              <a:t>」は</a:t>
            </a:r>
            <a:r>
              <a:rPr lang="en-US" altLang="ja-JP" dirty="0"/>
              <a:t>Observation</a:t>
            </a:r>
            <a:r>
              <a:rPr lang="ja-JP" altLang="en-US" dirty="0"/>
              <a:t>（オブザベイション）の略で、英語で「観察」の意味です。数字のゼロではありません。</a:t>
            </a:r>
            <a:endParaRPr lang="en-US" altLang="ja-JP" dirty="0"/>
          </a:p>
          <a:p>
            <a:r>
              <a:rPr lang="en-US" altLang="ja-JP" dirty="0"/>
              <a:t>×</a:t>
            </a:r>
            <a:r>
              <a:rPr lang="ja-JP" altLang="en-US" dirty="0"/>
              <a:t>：</a:t>
            </a:r>
            <a:r>
              <a:rPr lang="ja-JP" altLang="en-US"/>
              <a:t>乳歯の下または後ろ</a:t>
            </a:r>
            <a:r>
              <a:rPr lang="ja-JP" altLang="en-US" dirty="0"/>
              <a:t>から永久歯が生えてきている状態</a:t>
            </a:r>
            <a:r>
              <a:rPr lang="ja-JP" altLang="en-US"/>
              <a:t>で、むし歯になりやすく、永久歯</a:t>
            </a:r>
            <a:r>
              <a:rPr lang="ja-JP" altLang="en-US" dirty="0"/>
              <a:t>の歯並びに影響を与える可能性のある乳歯です。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1576A-84E6-4205-8A5C-76177710B1D2}" type="slidenum">
              <a:rPr lang="ja-JP" altLang="en-US" smtClean="0"/>
              <a:pPr/>
              <a:t>2</a:t>
            </a:fld>
            <a:endParaRPr lang="ja-JP" altLang="en-US"/>
          </a:p>
        </p:txBody>
      </p:sp>
      <p:sp>
        <p:nvSpPr>
          <p:cNvPr id="7" name="スライド イメージ プレースホルダー 6">
            <a:extLst>
              <a:ext uri="{FF2B5EF4-FFF2-40B4-BE49-F238E27FC236}">
                <a16:creationId xmlns:a16="http://schemas.microsoft.com/office/drawing/2014/main" id="{E4E0EFE0-7206-5E8A-95EB-696B738323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41669801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/>
              <a:t>例えば、右下</a:t>
            </a:r>
            <a:r>
              <a:rPr lang="en-US" altLang="ja-JP" dirty="0"/>
              <a:t>6</a:t>
            </a:r>
            <a:r>
              <a:rPr lang="ja-JP" altLang="en-US" dirty="0"/>
              <a:t>番</a:t>
            </a:r>
            <a:r>
              <a:rPr lang="en-US" altLang="ja-JP" dirty="0"/>
              <a:t>CO</a:t>
            </a:r>
            <a:r>
              <a:rPr lang="ja-JP" altLang="en-US" dirty="0"/>
              <a:t>と言われた場合は、右下の前から数えて</a:t>
            </a:r>
            <a:r>
              <a:rPr lang="en-US" altLang="ja-JP" dirty="0"/>
              <a:t>6</a:t>
            </a:r>
            <a:r>
              <a:rPr lang="ja-JP" altLang="en-US" dirty="0"/>
              <a:t>番目の歯が初期むし歯（要観察歯）ということになります。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1576A-84E6-4205-8A5C-76177710B1D2}" type="slidenum">
              <a:rPr lang="ja-JP" altLang="en-US" smtClean="0"/>
              <a:pPr/>
              <a:t>3</a:t>
            </a:fld>
            <a:endParaRPr lang="ja-JP" altLang="en-US"/>
          </a:p>
        </p:txBody>
      </p:sp>
      <p:sp>
        <p:nvSpPr>
          <p:cNvPr id="7" name="スライド イメージ プレースホルダー 6">
            <a:extLst>
              <a:ext uri="{FF2B5EF4-FFF2-40B4-BE49-F238E27FC236}">
                <a16:creationId xmlns:a16="http://schemas.microsoft.com/office/drawing/2014/main" id="{32B30862-DEA7-3E33-8D89-9A32341564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2502207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A16398-795A-450D-3443-EA3F5A04AD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ADD9E09-FED9-1580-DDF3-DE4B8A1B21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C6058C9-8B4D-82B6-D8D6-65A022472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BFAAE9-0788-40C1-1AB0-A239DAF62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4C2C05-BDB4-59E0-9D59-510207A25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0C1C96-AF77-4EC5-B72B-FC11F46801E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40671160"/>
      </p:ext>
    </p:extLst>
  </p:cSld>
  <p:clrMapOvr>
    <a:masterClrMapping/>
  </p:clrMapOvr>
  <p:transition>
    <p:strips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A5BDE5-D2F9-2B7D-0E4D-9B470750B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0313325-A73C-3FA0-38FB-9B2B7E18E0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4275BAD-1E4E-3407-F59C-8DE1A05CB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B6DD34-8D18-90F1-72C4-6935301FE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F59E8F4-8BA4-E5FA-B15E-B91037631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9577BD-79F9-4EA1-B384-CEFA2E8DE63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56969389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EA1CFFB-19D4-1130-01D0-CD1C897783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57950" y="990600"/>
            <a:ext cx="2000250" cy="51054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B8D8010-949D-A530-586E-69928FF23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990600"/>
            <a:ext cx="5848350" cy="51054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BF8224-D33E-01DA-BBE5-1F9DC7CD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29ACF1-D3C6-E6FA-C3D5-289F3DF51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566520-FE01-F7BB-CA43-D2102A256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4BD87F-5EE8-40DD-BD00-2756B2599C0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06746550"/>
      </p:ext>
    </p:extLst>
  </p:cSld>
  <p:clrMapOvr>
    <a:masterClrMapping/>
  </p:clrMapOvr>
  <p:transition>
    <p:strips dir="l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4294F2A-4B38-A103-C86C-FD4A11C4E5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DEEE3BC-A0ED-7664-9837-B5088D33AF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27D869F7-4BFE-DE0C-CBB3-AC6588EAD2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924055-9293-44AB-BA5D-A22D0A82DDF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83047502"/>
      </p:ext>
    </p:extLst>
  </p:cSld>
  <p:clrMapOvr>
    <a:masterClrMapping/>
  </p:clrMapOvr>
  <p:transition>
    <p:strips dir="l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C95F10E-7A90-F1FC-3D11-CC9097C4D6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DA7AE68-4276-6AC6-B6F7-589E7019E7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1B6017AD-9C39-E4D1-4CAE-8E4F654A4C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681943-8DD9-49E3-9427-9F4E6475518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83837614"/>
      </p:ext>
    </p:extLst>
  </p:cSld>
  <p:clrMapOvr>
    <a:masterClrMapping/>
  </p:clrMapOvr>
  <p:transition>
    <p:strips dir="l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337987E-6574-9989-E363-54A75D8AEC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F2CBA31-295F-3B1A-92C3-6B6B1B9EBA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16D92166-3091-2648-A1BB-07227D7FBD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95045D-A08F-49FB-A191-61745129B53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36994170"/>
      </p:ext>
    </p:extLst>
  </p:cSld>
  <p:clrMapOvr>
    <a:masterClrMapping/>
  </p:clrMapOvr>
  <p:transition>
    <p:strips dir="l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DC2DEC0-AF03-DF8B-354A-4F364C0BC7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86E814B-8BF6-6E80-AC4F-6483850711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5B3D340F-B50E-02C5-B81D-D8EE134291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876974-C999-4B4E-88C4-D67FD9173DE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941789"/>
      </p:ext>
    </p:extLst>
  </p:cSld>
  <p:clrMapOvr>
    <a:masterClrMapping/>
  </p:clrMapOvr>
  <p:transition>
    <p:strips dir="l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3175208-7217-C4EB-E307-446AEC0678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A4B91E64-6486-430A-0919-34A00237ED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F3F8A95F-8A80-C2FA-E534-4826E9A67A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6F1697-96E6-4847-B620-003B6E22E0E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87642723"/>
      </p:ext>
    </p:extLst>
  </p:cSld>
  <p:clrMapOvr>
    <a:masterClrMapping/>
  </p:clrMapOvr>
  <p:transition>
    <p:strips dir="l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66D247F-BE37-5D0D-FDA0-8B324DB56B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F27C762-C20E-668E-BF62-39D00953BD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9C24FD90-5636-DA24-3EE2-E8C20EDACD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B51BA3-1CDC-4F57-B208-49091E5FB5F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88937919"/>
      </p:ext>
    </p:extLst>
  </p:cSld>
  <p:clrMapOvr>
    <a:masterClrMapping/>
  </p:clrMapOvr>
  <p:transition>
    <p:strips dir="l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6CF41F6B-A195-7C74-2754-8280FA0C1E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52818740-AED9-B1D8-25B9-808FCC55DB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D74AF692-F902-D465-258E-29AB8AA34F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9D164F-25F9-42A2-A91E-7C450234FF9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78929609"/>
      </p:ext>
    </p:extLst>
  </p:cSld>
  <p:clrMapOvr>
    <a:masterClrMapping/>
  </p:clrMapOvr>
  <p:transition>
    <p:strips dir="l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FCE607-B267-38B2-BF97-EFB854AC72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06C271D-E063-1385-5423-440790639F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D1E680F9-5150-4075-0439-40A816B9D5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B8A4FB-C824-4F9D-A5EE-3B7B972D67D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08853352"/>
      </p:ext>
    </p:extLst>
  </p:cSld>
  <p:clrMapOvr>
    <a:masterClrMapping/>
  </p:clrMapOvr>
  <p:transition>
    <p:strips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41403C-DCF3-097E-51D7-03BB97621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78DC0AB-60F8-1EDC-EA90-64D47576A9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E70111-F8FB-EB31-BC67-2311075BE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1E41801-F8FE-72EF-AA82-5906496EC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E8872E-808B-3B91-C12D-64C575F9F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795D1D-7D89-43CF-9BFB-45C7908AFA6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80505086"/>
      </p:ext>
    </p:extLst>
  </p:cSld>
  <p:clrMapOvr>
    <a:masterClrMapping/>
  </p:clrMapOvr>
  <p:transition>
    <p:strips dir="l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18A1E4-09B6-5F5A-BC86-597B7AC7F7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2324617-9BD5-0D1D-9D72-2E675659DF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3995E002-9194-A050-27D2-1632526397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FE353E-627C-464E-AB67-46D0DF81047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65728325"/>
      </p:ext>
    </p:extLst>
  </p:cSld>
  <p:clrMapOvr>
    <a:masterClrMapping/>
  </p:clrMapOvr>
  <p:transition>
    <p:strips dir="l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8E3A991-D076-C41D-AC6B-33E3059603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5FA29BD-5634-5BB5-DB33-D1F1858681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F8F81138-2DA0-25A2-6FF3-8EFEF8F2A6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A85569-6193-4AFB-9E34-605DA04D63B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9070099"/>
      </p:ext>
    </p:extLst>
  </p:cSld>
  <p:clrMapOvr>
    <a:masterClrMapping/>
  </p:clrMapOvr>
  <p:transition>
    <p:strips dir="l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57950" y="990600"/>
            <a:ext cx="2000250" cy="5105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990600"/>
            <a:ext cx="5848350" cy="5105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CB71DF1-9AAF-A83A-26FF-D7BEB450C3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9EAFB6C-0A69-475D-2E09-5725C53E74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386AA356-C92F-153E-82F5-82028951D7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D1442F-ABCB-43E7-85BC-22B8514D1F4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22568710"/>
      </p:ext>
    </p:extLst>
  </p:cSld>
  <p:clrMapOvr>
    <a:masterClrMapping/>
  </p:clrMapOvr>
  <p:transition>
    <p:strips dir="ld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61DDB0A-0D45-6768-DC65-64382158B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F6633-B3CE-443F-A49C-E5B1E34E4457}" type="datetimeFigureOut">
              <a:rPr lang="ja-JP" altLang="en-US"/>
              <a:pPr>
                <a:defRPr/>
              </a:pPr>
              <a:t>2023/5/26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FB2DD52-380D-6DF2-1C0D-D0B966998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A7FA407-202E-A631-FE62-5CA7B91D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62155A-2670-4C00-B4BA-3224C827976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96014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08A57B-892E-E3C9-42BC-8CDFDF68D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0FB1A-0B2B-4DB0-AD0C-BB04031738D1}" type="datetimeFigureOut">
              <a:rPr lang="ja-JP" altLang="en-US"/>
              <a:pPr>
                <a:defRPr/>
              </a:pPr>
              <a:t>2023/5/26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90AB54-05C8-2F68-4B8F-DBEABABE6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0371411-3062-D409-AF14-15EC38DE5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D81AE8-6D8F-4DC2-A396-43E367E46C4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919916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424595-3AF7-7259-5E00-426EC315F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E673E-1F38-437A-AB83-3A2D166BA23D}" type="datetimeFigureOut">
              <a:rPr lang="ja-JP" altLang="en-US"/>
              <a:pPr>
                <a:defRPr/>
              </a:pPr>
              <a:t>2023/5/26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22207B-0492-21B2-ACD1-CC53471FC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9C89F63-0A94-19E9-5C3C-1AE0210F7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96F063-34F0-4416-A20F-33A0F6E3C79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650145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03B8010B-3080-F449-1DBE-3ED21CF95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9F27D-6837-410B-9D83-BE0FC67BEEF1}" type="datetimeFigureOut">
              <a:rPr lang="ja-JP" altLang="en-US"/>
              <a:pPr>
                <a:defRPr/>
              </a:pPr>
              <a:t>2023/5/26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A5057479-A175-63EF-5CD8-EA4634FAC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9D04CD66-01FC-6CD2-02CA-0A57B765C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3BBB81-1776-4DE1-99AF-496E5609C22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486927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E95F4B13-DA79-A21C-3C0A-95E7227C0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7FA68-7C62-4FC2-ACB5-BC4C57D21D29}" type="datetimeFigureOut">
              <a:rPr lang="ja-JP" altLang="en-US"/>
              <a:pPr>
                <a:defRPr/>
              </a:pPr>
              <a:t>2023/5/26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345D70B9-D1D1-0613-8772-0681A1E61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2D5B489C-147B-D288-B656-D4E9EAFE1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E668CD-BA75-4CD2-BA52-547E89BA43A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193870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BB50922E-957D-EE41-8904-D55E26C88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D465E-0B5C-408E-92A6-F2EA4BB8D582}" type="datetimeFigureOut">
              <a:rPr lang="ja-JP" altLang="en-US"/>
              <a:pPr>
                <a:defRPr/>
              </a:pPr>
              <a:t>2023/5/26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05CEDB98-153E-8327-6301-DFEA04E5E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8EA6AEF7-49AC-DB9B-FFBE-634337272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3DDDE6-B305-4053-98BB-75AF1944655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7443227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EA9EFC2E-76E4-9A79-0469-28386C1C4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E814C-5782-4034-BED6-899D427D9EB9}" type="datetimeFigureOut">
              <a:rPr lang="ja-JP" altLang="en-US"/>
              <a:pPr>
                <a:defRPr/>
              </a:pPr>
              <a:t>2023/5/26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216C678C-DC93-B485-A5F6-4D441D9AB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DB5FE6CC-C28F-37F4-D3B8-C6135042B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D0A782-1057-4AD4-8C13-6B71A06B468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4281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FAEA23-72B6-AB2E-7346-77AD2713A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3843217-3E6D-2C1E-3985-B295981778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13BC65A-55F4-B2E1-3381-CBC8AA2DB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937CA51-412C-A947-45F2-40225AD7A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7EF3A9-7291-67B6-B851-69A7477D0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7E663-A394-454D-9B01-00B30682A68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87869021"/>
      </p:ext>
    </p:extLst>
  </p:cSld>
  <p:clrMapOvr>
    <a:masterClrMapping/>
  </p:clrMapOvr>
  <p:transition>
    <p:strips dir="ld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03430168-7F8A-6F53-1C2D-C35C81864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ACD8A2-3063-4443-A76D-528812EAC170}" type="datetimeFigureOut">
              <a:rPr lang="ja-JP" altLang="en-US"/>
              <a:pPr>
                <a:defRPr/>
              </a:pPr>
              <a:t>2023/5/26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D09D1A36-D9C2-6F7A-2A3C-A50FE7438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E2930ACC-8963-F650-DE21-2AB0D7402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3C122F-25F3-41A4-B411-3471D09A20F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355490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921FE11E-72D4-1ABF-E646-9FBDC04EA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65DC2-3486-454C-A5B5-3B947E872DBD}" type="datetimeFigureOut">
              <a:rPr lang="ja-JP" altLang="en-US"/>
              <a:pPr>
                <a:defRPr/>
              </a:pPr>
              <a:t>2023/5/26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27FDC911-4E0F-70B7-7382-27B85BA9D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4636597A-BCC2-DE4A-6A05-C47F415CA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1C875-76D4-4EEE-9668-E2069AEC181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9814284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82FA667-D68A-71DF-6955-70FED30D5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544B4-9A82-42E1-BDE1-E3E4081DFFBC}" type="datetimeFigureOut">
              <a:rPr lang="ja-JP" altLang="en-US"/>
              <a:pPr>
                <a:defRPr/>
              </a:pPr>
              <a:t>2023/5/26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761755-0AF5-F010-BAA1-5D19F87C4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328263D-9460-0F27-7A92-4FF226ACE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3AD751-6794-4485-B7B0-8C53A11EC7B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149968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6F0FC0F-FCB1-5D06-824A-E40EF5020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61161-7F7D-4DD2-9A0C-85D0DF123AC5}" type="datetimeFigureOut">
              <a:rPr lang="ja-JP" altLang="en-US"/>
              <a:pPr>
                <a:defRPr/>
              </a:pPr>
              <a:t>2023/5/26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30135BD-F7F0-3621-2625-6BCEA4C14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AE7987-17FE-DD92-2A38-B372477FB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EEBB31-775B-48C8-A159-5C84D052515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62937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8389A2-DB59-49CD-F5CE-1AF88484A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E425E88-2600-2257-098F-D994112F0C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8EBA187-C4F1-CF0B-CE72-8BB85BD98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EADB925-7187-EBF6-28C3-581A46452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95B79F0-7802-B249-B088-B429E4408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B38ED5D-4360-E74A-3402-49B8618B7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1A12DC-0EEE-45E8-8E30-3DBD3AE9D4A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01968606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5046AE-FE80-ED5A-54E2-09D8B205E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15812E4-BE95-76C5-7491-CD520EC9D2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698E585-C67A-E5EB-6206-86204BBD28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D738321-52C2-9D85-E5DE-49FD238763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3F943EE-4EF4-357C-2293-A149C1587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E802775-5BB6-A553-F157-10A7BF093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335A70-4437-2D2D-A708-47FADD7C8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A3BCB68-75C9-1E5C-01E3-90C8957A8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629983-1C25-4E0C-ACB3-34FEEE03FE0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49712149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D5F7E7-4D92-E86A-4660-7FAEC034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A189C51-2E6E-D5C3-4431-ABF731287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908BAC4-71E4-2657-9F2C-A853EF7E2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0A369C7-2A2F-5A5C-A9F8-49382635F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F2F3BA-BAB2-4CC4-A574-403246C6D1D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93513484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8E87A35-06DF-0988-EEB3-5A13FE851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23AAA8F-36B2-9839-B710-ED75D2C04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6C0469E-B291-A309-70FF-556C2EF17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FF08B1-24DB-42D7-ADFA-0B70779273E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31311052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37AC86-F259-CF6C-ED67-FC561C371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8FCCBD4-45EC-4B69-F3C2-555D9939B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FA0D620-06B9-8267-7632-E66919EF6A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354A53-B3A4-EE02-6A95-E0C3BA239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3837724-D5E8-F8ED-BF46-1F33A61BA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630C644-47E9-0D6E-515A-BA52C0673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AB29A5-5A26-43D3-81ED-1C578F6BE82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62687963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DAD135-7DB5-E1D7-0256-71C1C5BBB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4F305E3-9A00-F5C3-9216-6C85AD76DC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E502E4D-6E08-4A53-5564-7E4B45D6F7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B231B94-B981-B548-6F89-5D761702E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F928A33-3097-0976-D2BA-9E3A4A803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E22185B-82FE-83AE-F84F-F0D77AEC9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3D81DB-CD9C-4EC8-92C7-DC4100F5E0E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00981561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pct5">
          <a:fgClr>
            <a:srgbClr val="66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766" name="Picture 14">
            <a:extLst>
              <a:ext uri="{FF2B5EF4-FFF2-40B4-BE49-F238E27FC236}">
                <a16:creationId xmlns:a16="http://schemas.microsoft.com/office/drawing/2014/main" id="{B25008AF-D66C-6036-231D-7777FC5E4E0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0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2755" name="Rectangle 3">
            <a:extLst>
              <a:ext uri="{FF2B5EF4-FFF2-40B4-BE49-F238E27FC236}">
                <a16:creationId xmlns:a16="http://schemas.microsoft.com/office/drawing/2014/main" id="{5AF6D31D-B475-64D8-CAFA-8B2741FDAC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990600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202756" name="Rectangle 4">
            <a:extLst>
              <a:ext uri="{FF2B5EF4-FFF2-40B4-BE49-F238E27FC236}">
                <a16:creationId xmlns:a16="http://schemas.microsoft.com/office/drawing/2014/main" id="{9239EEDD-9E24-7385-4C60-767CA9F07C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02757" name="Rectangle 5">
            <a:extLst>
              <a:ext uri="{FF2B5EF4-FFF2-40B4-BE49-F238E27FC236}">
                <a16:creationId xmlns:a16="http://schemas.microsoft.com/office/drawing/2014/main" id="{9F79F844-4002-9946-EDE2-A80FC6A1FD7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 altLang="ja-JP"/>
          </a:p>
        </p:txBody>
      </p:sp>
      <p:sp>
        <p:nvSpPr>
          <p:cNvPr id="202758" name="Rectangle 6">
            <a:extLst>
              <a:ext uri="{FF2B5EF4-FFF2-40B4-BE49-F238E27FC236}">
                <a16:creationId xmlns:a16="http://schemas.microsoft.com/office/drawing/2014/main" id="{24A14FDE-D0B3-2218-82EF-EC1506B8CBA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202759" name="Rectangle 7">
            <a:extLst>
              <a:ext uri="{FF2B5EF4-FFF2-40B4-BE49-F238E27FC236}">
                <a16:creationId xmlns:a16="http://schemas.microsoft.com/office/drawing/2014/main" id="{EC614771-C730-827A-D16E-6A4F6FABD27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35250E3-38A3-419B-9867-0FEBC0CC8F55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202760" name="Rectangle 8">
            <a:extLst>
              <a:ext uri="{FF2B5EF4-FFF2-40B4-BE49-F238E27FC236}">
                <a16:creationId xmlns:a16="http://schemas.microsoft.com/office/drawing/2014/main" id="{2C0C30B8-82F1-CECE-C467-FD182ECF22B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04800" y="425450"/>
            <a:ext cx="8534400" cy="381000"/>
          </a:xfrm>
          <a:prstGeom prst="rect">
            <a:avLst/>
          </a:prstGeom>
          <a:solidFill>
            <a:srgbClr val="FF99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2761" name="Rectangle 9">
            <a:extLst>
              <a:ext uri="{FF2B5EF4-FFF2-40B4-BE49-F238E27FC236}">
                <a16:creationId xmlns:a16="http://schemas.microsoft.com/office/drawing/2014/main" id="{16C62AD2-A17C-1B2D-DB99-77CBD1E39CE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04800" y="425450"/>
            <a:ext cx="381000" cy="381000"/>
          </a:xfrm>
          <a:prstGeom prst="rect">
            <a:avLst/>
          </a:prstGeom>
          <a:solidFill>
            <a:srgbClr val="F7356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202765" name="Picture 13">
            <a:extLst>
              <a:ext uri="{FF2B5EF4-FFF2-40B4-BE49-F238E27FC236}">
                <a16:creationId xmlns:a16="http://schemas.microsoft.com/office/drawing/2014/main" id="{8BB81CA2-C90B-5BBB-9FA1-EAE5329160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188913"/>
            <a:ext cx="2778125" cy="201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0337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>
    <p:strips dir="ld"/>
  </p:transition>
  <p:txStyles>
    <p:titleStyle>
      <a:lvl1pPr algn="l" rtl="0" fontAlgn="base">
        <a:spcBef>
          <a:spcPct val="0"/>
        </a:spcBef>
        <a:spcAft>
          <a:spcPct val="0"/>
        </a:spcAft>
        <a:defRPr kumimoji="1" sz="42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ＭＳ ゴシック" panose="020B0609070205080204" pitchFamily="49" charset="-128"/>
          <a:ea typeface="ＭＳ Ｐゴシック" panose="020B0600070205080204" pitchFamily="50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ＭＳ ゴシック" panose="020B0609070205080204" pitchFamily="49" charset="-128"/>
          <a:ea typeface="ＭＳ Ｐゴシック" panose="020B0600070205080204" pitchFamily="50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ＭＳ ゴシック" panose="020B0609070205080204" pitchFamily="49" charset="-128"/>
          <a:ea typeface="ＭＳ Ｐゴシック" panose="020B0600070205080204" pitchFamily="50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ＭＳ ゴシック" panose="020B0609070205080204" pitchFamily="49" charset="-128"/>
          <a:ea typeface="ＭＳ Ｐゴシック" panose="020B0600070205080204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ＭＳ ゴシック" panose="020B0609070205080204" pitchFamily="49" charset="-128"/>
          <a:ea typeface="ＭＳ Ｐゴシック" panose="020B0600070205080204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ＭＳ ゴシック" panose="020B0609070205080204" pitchFamily="49" charset="-128"/>
          <a:ea typeface="ＭＳ Ｐゴシック" panose="020B0600070205080204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ＭＳ ゴシック" panose="020B0609070205080204" pitchFamily="49" charset="-128"/>
          <a:ea typeface="ＭＳ Ｐゴシック" panose="020B0600070205080204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ＭＳ ゴシック" panose="020B0609070205080204" pitchFamily="49" charset="-128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pct5">
          <a:fgClr>
            <a:srgbClr val="66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5" descr="C:\Documents and Settings\densan\デスクトップ\健康歯科の達人\バック.png">
            <a:extLst>
              <a:ext uri="{FF2B5EF4-FFF2-40B4-BE49-F238E27FC236}">
                <a16:creationId xmlns:a16="http://schemas.microsoft.com/office/drawing/2014/main" id="{D5CAB24F-387D-DE9B-4261-0B7214FFE7F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0800"/>
            <a:ext cx="9144000" cy="690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>
            <a:extLst>
              <a:ext uri="{FF2B5EF4-FFF2-40B4-BE49-F238E27FC236}">
                <a16:creationId xmlns:a16="http://schemas.microsoft.com/office/drawing/2014/main" id="{DEFB51A8-3398-334D-74EE-EEC7F28849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990600"/>
            <a:ext cx="777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41B09C5-81AF-7023-00FF-9529E82C2E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02757" name="Rectangle 5">
            <a:extLst>
              <a:ext uri="{FF2B5EF4-FFF2-40B4-BE49-F238E27FC236}">
                <a16:creationId xmlns:a16="http://schemas.microsoft.com/office/drawing/2014/main" id="{31A7BC6D-FC62-6483-47EE-FD44472CA63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2758" name="Rectangle 6">
            <a:extLst>
              <a:ext uri="{FF2B5EF4-FFF2-40B4-BE49-F238E27FC236}">
                <a16:creationId xmlns:a16="http://schemas.microsoft.com/office/drawing/2014/main" id="{3E363DA2-4F8B-7462-8647-F6B8060579E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2759" name="Rectangle 7">
            <a:extLst>
              <a:ext uri="{FF2B5EF4-FFF2-40B4-BE49-F238E27FC236}">
                <a16:creationId xmlns:a16="http://schemas.microsoft.com/office/drawing/2014/main" id="{8FCC48FB-AACD-1159-9F8A-56B148D48AE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615648F-CD23-40C1-ACBF-6D454F12D983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202760" name="Rectangle 8">
            <a:extLst>
              <a:ext uri="{FF2B5EF4-FFF2-40B4-BE49-F238E27FC236}">
                <a16:creationId xmlns:a16="http://schemas.microsoft.com/office/drawing/2014/main" id="{0FC78688-F170-1238-52AE-6D8DBA1A633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04800" y="425450"/>
            <a:ext cx="8534400" cy="381000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202761" name="Rectangle 9">
            <a:extLst>
              <a:ext uri="{FF2B5EF4-FFF2-40B4-BE49-F238E27FC236}">
                <a16:creationId xmlns:a16="http://schemas.microsoft.com/office/drawing/2014/main" id="{7E082048-9D79-3B0D-3811-FD698BF0284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04800" y="425450"/>
            <a:ext cx="381000" cy="3810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pic>
        <p:nvPicPr>
          <p:cNvPr id="1034" name="Picture 14" descr="育児・歯育・食育と小児歯科編">
            <a:extLst>
              <a:ext uri="{FF2B5EF4-FFF2-40B4-BE49-F238E27FC236}">
                <a16:creationId xmlns:a16="http://schemas.microsoft.com/office/drawing/2014/main" id="{6105A3D2-E17B-2C9B-4360-565B5991023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6013" y="188913"/>
            <a:ext cx="3894137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7951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>
    <p:strips dir="ld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ＭＳ ゴシック" pitchFamily="49" charset="-128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ＭＳ ゴシック" pitchFamily="49" charset="-128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ＭＳ ゴシック" pitchFamily="49" charset="-128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ＭＳ ゴシック" pitchFamily="49" charset="-128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ＭＳ ゴシック" pitchFamily="49" charset="-128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ＭＳ ゴシック" pitchFamily="49" charset="-128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ＭＳ ゴシック" pitchFamily="49" charset="-128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ＭＳ ゴシック" pitchFamily="49" charset="-128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66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D954BE21-CD96-DA0A-7D00-2F059343E40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849B7A6F-BFE3-A76E-23A0-44DE480DA71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AB76E2-0291-CE8A-85F2-6622AC92F5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6B094F3-4480-44A0-842E-28E8648B7A71}" type="datetimeFigureOut">
              <a:rPr lang="ja-JP" altLang="en-US"/>
              <a:pPr>
                <a:defRPr/>
              </a:pPr>
              <a:t>2023/5/26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8A8638-D07B-3F5B-3B82-A18EA9B660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4D88070-0772-7C6D-0897-947DE44D4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</a:defRPr>
            </a:lvl1pPr>
          </a:lstStyle>
          <a:p>
            <a:fld id="{9E196CA0-F6E6-46F2-96C9-EE5B00FA512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2072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>
            <a:extLst>
              <a:ext uri="{FF2B5EF4-FFF2-40B4-BE49-F238E27FC236}">
                <a16:creationId xmlns:a16="http://schemas.microsoft.com/office/drawing/2014/main" id="{9DC49912-8FD5-A102-5543-67C355E09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634712"/>
            <a:ext cx="91440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FontTx/>
              <a:buNone/>
              <a:defRPr/>
            </a:pPr>
            <a:r>
              <a:rPr lang="ja-JP" altLang="en-US" sz="80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学校歯科健診用語</a:t>
            </a:r>
            <a:endParaRPr lang="en-US" altLang="ja-JP" sz="8000" b="1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E32DBE69-9729-6B9D-8E1F-2775D65F23C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40" t="12936" r="9464" b="12239"/>
          <a:stretch/>
        </p:blipFill>
        <p:spPr>
          <a:xfrm>
            <a:off x="6878471" y="4362049"/>
            <a:ext cx="1678675" cy="2161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048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3">
            <a:extLst>
              <a:ext uri="{FF2B5EF4-FFF2-40B4-BE49-F238E27FC236}">
                <a16:creationId xmlns:a16="http://schemas.microsoft.com/office/drawing/2014/main" id="{90549B8C-3CC8-8065-BAA0-C5B062EC3A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983642"/>
              </p:ext>
            </p:extLst>
          </p:nvPr>
        </p:nvGraphicFramePr>
        <p:xfrm>
          <a:off x="312259" y="1272988"/>
          <a:ext cx="8519479" cy="5493287"/>
        </p:xfrm>
        <a:graphic>
          <a:graphicData uri="http://schemas.openxmlformats.org/drawingml/2006/table">
            <a:tbl>
              <a:tblPr firstRow="1" bandRow="1"/>
              <a:tblGrid>
                <a:gridCol w="1570329">
                  <a:extLst>
                    <a:ext uri="{9D8B030D-6E8A-4147-A177-3AD203B41FA5}">
                      <a16:colId xmlns:a16="http://schemas.microsoft.com/office/drawing/2014/main" val="2890156551"/>
                    </a:ext>
                  </a:extLst>
                </a:gridCol>
                <a:gridCol w="2312894">
                  <a:extLst>
                    <a:ext uri="{9D8B030D-6E8A-4147-A177-3AD203B41FA5}">
                      <a16:colId xmlns:a16="http://schemas.microsoft.com/office/drawing/2014/main" val="827717703"/>
                    </a:ext>
                  </a:extLst>
                </a:gridCol>
                <a:gridCol w="4636256">
                  <a:extLst>
                    <a:ext uri="{9D8B030D-6E8A-4147-A177-3AD203B41FA5}">
                      <a16:colId xmlns:a16="http://schemas.microsoft.com/office/drawing/2014/main" val="2750924553"/>
                    </a:ext>
                  </a:extLst>
                </a:gridCol>
              </a:tblGrid>
              <a:tr h="595658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Times New Roman"/>
                          <a:ea typeface="ＭＳ Ｐゴシック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Times New Roman"/>
                          <a:ea typeface="ＭＳ Ｐゴシック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Times New Roman"/>
                          <a:ea typeface="ＭＳ Ｐゴシック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Times New Roman"/>
                          <a:ea typeface="ＭＳ Ｐゴシック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Times New Roman"/>
                          <a:ea typeface="ＭＳ Ｐゴシック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Times New Roman"/>
                          <a:ea typeface="ＭＳ Ｐゴシック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Times New Roman"/>
                          <a:ea typeface="ＭＳ Ｐゴシック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Times New Roman"/>
                          <a:ea typeface="ＭＳ Ｐゴシック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Times New Roman"/>
                          <a:ea typeface="ＭＳ Ｐゴシック"/>
                        </a:defRPr>
                      </a:lvl9pPr>
                    </a:lstStyle>
                    <a:p>
                      <a:pPr algn="l"/>
                      <a:r>
                        <a:rPr kumimoji="1" lang="ja-JP" altLang="en-US" sz="2400" dirty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記号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Times New Roman"/>
                          <a:ea typeface="ＭＳ Ｐゴシック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Times New Roman"/>
                          <a:ea typeface="ＭＳ Ｐゴシック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Times New Roman"/>
                          <a:ea typeface="ＭＳ Ｐゴシック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Times New Roman"/>
                          <a:ea typeface="ＭＳ Ｐゴシック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Times New Roman"/>
                          <a:ea typeface="ＭＳ Ｐゴシック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Times New Roman"/>
                          <a:ea typeface="ＭＳ Ｐゴシック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Times New Roman"/>
                          <a:ea typeface="ＭＳ Ｐゴシック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Times New Roman"/>
                          <a:ea typeface="ＭＳ Ｐゴシック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Times New Roman"/>
                          <a:ea typeface="ＭＳ Ｐゴシック"/>
                        </a:defRPr>
                      </a:lvl9pPr>
                    </a:lstStyle>
                    <a:p>
                      <a:pPr algn="l"/>
                      <a:r>
                        <a:rPr kumimoji="1" lang="ja-JP" altLang="en-US" sz="2400" dirty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読み方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Times New Roman"/>
                          <a:ea typeface="ＭＳ Ｐゴシック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Times New Roman"/>
                          <a:ea typeface="ＭＳ Ｐゴシック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Times New Roman"/>
                          <a:ea typeface="ＭＳ Ｐゴシック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Times New Roman"/>
                          <a:ea typeface="ＭＳ Ｐゴシック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Times New Roman"/>
                          <a:ea typeface="ＭＳ Ｐゴシック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Times New Roman"/>
                          <a:ea typeface="ＭＳ Ｐゴシック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Times New Roman"/>
                          <a:ea typeface="ＭＳ Ｐゴシック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Times New Roman"/>
                          <a:ea typeface="ＭＳ Ｐゴシック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Times New Roman"/>
                          <a:ea typeface="ＭＳ Ｐゴシック"/>
                        </a:defRPr>
                      </a:lvl9pPr>
                    </a:lstStyle>
                    <a:p>
                      <a:pPr algn="l"/>
                      <a:r>
                        <a:rPr kumimoji="1" lang="ja-JP" altLang="en-US" sz="2400" dirty="0">
                          <a:solidFill>
                            <a:sysClr val="windowText" lastClr="00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意味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5297519"/>
                  </a:ext>
                </a:extLst>
              </a:tr>
              <a:tr h="557887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／、</a:t>
                      </a:r>
                      <a:r>
                        <a:rPr kumimoji="1" lang="en-US" altLang="ja-JP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—</a:t>
                      </a:r>
                      <a:endParaRPr kumimoji="1" lang="ja-JP" altLang="en-US" sz="24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9pPr>
                    </a:lstStyle>
                    <a:p>
                      <a:r>
                        <a:rPr kumimoji="1" lang="ja-JP" altLang="en-US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しゃせん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9pPr>
                    </a:lstStyle>
                    <a:p>
                      <a:r>
                        <a:rPr kumimoji="1" lang="ja-JP" altLang="en-US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健康な歯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8706429"/>
                  </a:ext>
                </a:extLst>
              </a:tr>
              <a:tr h="529022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Ｃ</a:t>
                      </a:r>
                      <a:r>
                        <a:rPr kumimoji="1" lang="en-US" altLang="ja-JP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O</a:t>
                      </a:r>
                      <a:endParaRPr kumimoji="1" lang="ja-JP" altLang="en-US" sz="24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9pPr>
                    </a:lstStyle>
                    <a:p>
                      <a:r>
                        <a:rPr kumimoji="1" lang="ja-JP" altLang="en-US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シーオー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9pPr>
                    </a:lstStyle>
                    <a:p>
                      <a:r>
                        <a:rPr kumimoji="1" lang="ja-JP" altLang="en-US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初期むし歯（要観察歯）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4967907"/>
                  </a:ext>
                </a:extLst>
              </a:tr>
              <a:tr h="512142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Ｃ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9pPr>
                    </a:lstStyle>
                    <a:p>
                      <a:r>
                        <a:rPr kumimoji="1" lang="ja-JP" altLang="en-US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シー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9pPr>
                    </a:lstStyle>
                    <a:p>
                      <a:r>
                        <a:rPr kumimoji="1" lang="ja-JP" altLang="en-US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むし歯</a:t>
                      </a:r>
                      <a:endParaRPr kumimoji="1" lang="en-US" altLang="ja-JP" sz="24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0609176"/>
                  </a:ext>
                </a:extLst>
              </a:tr>
              <a:tr h="549763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〇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9pPr>
                    </a:lstStyle>
                    <a:p>
                      <a:r>
                        <a:rPr kumimoji="1" lang="ja-JP" altLang="en-US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まる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9pPr>
                    </a:lstStyle>
                    <a:p>
                      <a:r>
                        <a:rPr kumimoji="1" lang="ja-JP" altLang="en-US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治療済みの歯</a:t>
                      </a:r>
                      <a:endParaRPr kumimoji="1" lang="en-US" altLang="ja-JP" sz="24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757132"/>
                  </a:ext>
                </a:extLst>
              </a:tr>
              <a:tr h="549763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△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9pPr>
                    </a:lstStyle>
                    <a:p>
                      <a:r>
                        <a:rPr kumimoji="1" lang="ja-JP" altLang="en-US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さんかく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9pPr>
                    </a:lstStyle>
                    <a:p>
                      <a:r>
                        <a:rPr kumimoji="1" lang="ja-JP" altLang="en-US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むし歯が原因で抜けた永久歯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8730379"/>
                  </a:ext>
                </a:extLst>
              </a:tr>
              <a:tr h="549763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×</a:t>
                      </a:r>
                      <a:endParaRPr kumimoji="1" lang="ja-JP" altLang="en-US" sz="24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9pPr>
                    </a:lstStyle>
                    <a:p>
                      <a:pPr algn="l"/>
                      <a:r>
                        <a:rPr kumimoji="1" lang="ja-JP" altLang="en-US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ばつ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9pPr>
                    </a:lstStyle>
                    <a:p>
                      <a:r>
                        <a:rPr kumimoji="1" lang="ja-JP" altLang="en-US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要注意乳歯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7873641"/>
                  </a:ext>
                </a:extLst>
              </a:tr>
              <a:tr h="549763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ＺＳ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9pPr>
                    </a:lstStyle>
                    <a:p>
                      <a:pPr algn="l"/>
                      <a:r>
                        <a:rPr kumimoji="1" lang="ja-JP" altLang="en-US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ゼットエス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9pPr>
                    </a:lstStyle>
                    <a:p>
                      <a:r>
                        <a:rPr kumimoji="1" lang="ja-JP" altLang="en-US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歯石の付着あり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0988609"/>
                  </a:ext>
                </a:extLst>
              </a:tr>
              <a:tr h="549763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Ｇ</a:t>
                      </a:r>
                      <a:r>
                        <a:rPr kumimoji="1" lang="en-US" altLang="ja-JP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O</a:t>
                      </a:r>
                      <a:endParaRPr kumimoji="1" lang="ja-JP" altLang="en-US" sz="24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9pPr>
                    </a:lstStyle>
                    <a:p>
                      <a:pPr algn="l"/>
                      <a:r>
                        <a:rPr kumimoji="1" lang="ja-JP" altLang="en-US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ジーオー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9pPr>
                    </a:lstStyle>
                    <a:p>
                      <a:r>
                        <a:rPr kumimoji="1" lang="ja-JP" altLang="en-US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軽度歯肉炎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9242192"/>
                  </a:ext>
                </a:extLst>
              </a:tr>
              <a:tr h="549763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Ｇ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9pPr>
                    </a:lstStyle>
                    <a:p>
                      <a:pPr algn="l"/>
                      <a:r>
                        <a:rPr kumimoji="1" lang="ja-JP" altLang="en-US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ジー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Times New Roman"/>
                          <a:ea typeface="ＭＳ Ｐゴシック"/>
                        </a:defRPr>
                      </a:lvl9pPr>
                    </a:lstStyle>
                    <a:p>
                      <a:r>
                        <a:rPr kumimoji="1" lang="ja-JP" altLang="en-US" sz="2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歯肉炎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lumMod val="6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6433558"/>
                  </a:ext>
                </a:extLst>
              </a:tr>
            </a:tbl>
          </a:graphicData>
        </a:graphic>
      </p:graphicFrame>
      <p:sp>
        <p:nvSpPr>
          <p:cNvPr id="4" name="タイトル 1">
            <a:extLst>
              <a:ext uri="{FF2B5EF4-FFF2-40B4-BE49-F238E27FC236}">
                <a16:creationId xmlns:a16="http://schemas.microsoft.com/office/drawing/2014/main" id="{6C8BF895-B04F-7B4E-D07E-CB499FF41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61665"/>
            <a:ext cx="9144000" cy="967890"/>
          </a:xfrm>
          <a:solidFill>
            <a:srgbClr val="C5FFFF"/>
          </a:solidFill>
        </p:spPr>
        <p:txBody>
          <a:bodyPr>
            <a:normAutofit/>
          </a:bodyPr>
          <a:lstStyle/>
          <a:p>
            <a:pPr algn="ctr"/>
            <a:r>
              <a:rPr lang="ja-JP" altLang="en-US" sz="4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学校歯科健診用語一覧</a:t>
            </a:r>
            <a:endParaRPr kumimoji="1" lang="ja-JP" altLang="en-US" sz="4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69111FA-1E9A-5CE6-349B-4667754F7865}"/>
              </a:ext>
            </a:extLst>
          </p:cNvPr>
          <p:cNvSpPr txBox="1"/>
          <p:nvPr/>
        </p:nvSpPr>
        <p:spPr>
          <a:xfrm>
            <a:off x="5673089" y="0"/>
            <a:ext cx="34709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学校歯科健診用語 </a:t>
            </a:r>
            <a:r>
              <a:rPr lang="en-US" altLang="ja-JP" sz="20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– </a:t>
            </a:r>
            <a:r>
              <a:rPr lang="ja-JP" altLang="en-US" sz="20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一覧</a:t>
            </a:r>
          </a:p>
        </p:txBody>
      </p:sp>
    </p:spTree>
    <p:extLst>
      <p:ext uri="{BB962C8B-B14F-4D97-AF65-F5344CB8AC3E}">
        <p14:creationId xmlns:p14="http://schemas.microsoft.com/office/powerpoint/2010/main" val="1527315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3" t="1830" r="5623"/>
          <a:stretch/>
        </p:blipFill>
        <p:spPr>
          <a:xfrm>
            <a:off x="5095538" y="2580745"/>
            <a:ext cx="2522783" cy="3930727"/>
          </a:xfrm>
          <a:prstGeom prst="rect">
            <a:avLst/>
          </a:prstGeom>
        </p:spPr>
      </p:pic>
      <p:sp>
        <p:nvSpPr>
          <p:cNvPr id="4" name="タイトル 1">
            <a:extLst>
              <a:ext uri="{FF2B5EF4-FFF2-40B4-BE49-F238E27FC236}">
                <a16:creationId xmlns:a16="http://schemas.microsoft.com/office/drawing/2014/main" id="{6C8BF895-B04F-7B4E-D07E-CB499FF41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61665"/>
            <a:ext cx="9144000" cy="967890"/>
          </a:xfrm>
          <a:solidFill>
            <a:srgbClr val="C5FFFF"/>
          </a:solidFill>
        </p:spPr>
        <p:txBody>
          <a:bodyPr>
            <a:normAutofit/>
          </a:bodyPr>
          <a:lstStyle/>
          <a:p>
            <a:pPr algn="ctr"/>
            <a:r>
              <a:rPr lang="ja-JP" altLang="en-US" sz="4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学校歯科健診結果の一例</a:t>
            </a:r>
            <a:endParaRPr kumimoji="1" lang="ja-JP" altLang="en-US" sz="4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69111FA-1E9A-5CE6-349B-4667754F7865}"/>
              </a:ext>
            </a:extLst>
          </p:cNvPr>
          <p:cNvSpPr txBox="1"/>
          <p:nvPr/>
        </p:nvSpPr>
        <p:spPr>
          <a:xfrm>
            <a:off x="4912659" y="0"/>
            <a:ext cx="42313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学校歯科健診用語 </a:t>
            </a:r>
            <a:r>
              <a:rPr lang="en-US" altLang="ja-JP" sz="20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– </a:t>
            </a:r>
            <a:r>
              <a:rPr lang="ja-JP" altLang="en-US" sz="20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一例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FA46F3D-F1DE-B552-72BB-D01FC714E5C2}"/>
              </a:ext>
            </a:extLst>
          </p:cNvPr>
          <p:cNvSpPr txBox="1"/>
          <p:nvPr/>
        </p:nvSpPr>
        <p:spPr>
          <a:xfrm>
            <a:off x="1787672" y="1743540"/>
            <a:ext cx="55686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「右下６番Ｃ</a:t>
            </a:r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O</a:t>
            </a:r>
            <a:r>
              <a:rPr kumimoji="1"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」と言われたら？</a:t>
            </a:r>
          </a:p>
        </p:txBody>
      </p:sp>
      <p:sp>
        <p:nvSpPr>
          <p:cNvPr id="7" name="矢印: 右 5">
            <a:extLst>
              <a:ext uri="{FF2B5EF4-FFF2-40B4-BE49-F238E27FC236}">
                <a16:creationId xmlns:a16="http://schemas.microsoft.com/office/drawing/2014/main" id="{25A04CD7-B3F8-2557-1FDD-195E713F29E3}"/>
              </a:ext>
            </a:extLst>
          </p:cNvPr>
          <p:cNvSpPr/>
          <p:nvPr/>
        </p:nvSpPr>
        <p:spPr>
          <a:xfrm rot="5400000">
            <a:off x="4110925" y="2283450"/>
            <a:ext cx="922144" cy="1075038"/>
          </a:xfrm>
          <a:prstGeom prst="right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9FD8770-CE19-94E9-EFB6-B64530775FEA}"/>
              </a:ext>
            </a:extLst>
          </p:cNvPr>
          <p:cNvSpPr txBox="1"/>
          <p:nvPr/>
        </p:nvSpPr>
        <p:spPr>
          <a:xfrm>
            <a:off x="1518337" y="3703264"/>
            <a:ext cx="317019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右下の前から</a:t>
            </a:r>
            <a:endParaRPr kumimoji="1" lang="en-US" altLang="ja-JP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６番目の歯が</a:t>
            </a:r>
            <a:endParaRPr kumimoji="1" lang="en-US" altLang="ja-JP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800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初期むし歯</a:t>
            </a:r>
            <a:endParaRPr lang="en-US" altLang="ja-JP" sz="2800" u="sng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ということです！</a:t>
            </a:r>
            <a:endParaRPr kumimoji="1" lang="ja-JP" altLang="en-US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11" name="コネクタ: カギ線 16">
            <a:extLst>
              <a:ext uri="{FF2B5EF4-FFF2-40B4-BE49-F238E27FC236}">
                <a16:creationId xmlns:a16="http://schemas.microsoft.com/office/drawing/2014/main" id="{AA2C37E0-0049-4129-CB30-75E62FEE2EE4}"/>
              </a:ext>
            </a:extLst>
          </p:cNvPr>
          <p:cNvCxnSpPr/>
          <p:nvPr/>
        </p:nvCxnSpPr>
        <p:spPr bwMode="auto">
          <a:xfrm>
            <a:off x="3815378" y="4245025"/>
            <a:ext cx="1280160" cy="1163249"/>
          </a:xfrm>
          <a:prstGeom prst="bentConnector3">
            <a:avLst/>
          </a:prstGeom>
          <a:solidFill>
            <a:srgbClr val="9999FF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2" name="楕円 14">
            <a:extLst>
              <a:ext uri="{FF2B5EF4-FFF2-40B4-BE49-F238E27FC236}">
                <a16:creationId xmlns:a16="http://schemas.microsoft.com/office/drawing/2014/main" id="{16379CEB-9B51-FBAC-E5D7-74FFF0B83169}"/>
              </a:ext>
            </a:extLst>
          </p:cNvPr>
          <p:cNvSpPr/>
          <p:nvPr/>
        </p:nvSpPr>
        <p:spPr bwMode="auto">
          <a:xfrm>
            <a:off x="5206705" y="5175489"/>
            <a:ext cx="591670" cy="465570"/>
          </a:xfrm>
          <a:prstGeom prst="ellipse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518337" y="3648706"/>
            <a:ext cx="2305639" cy="1015662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994957"/>
      </p:ext>
    </p:extLst>
  </p:cSld>
  <p:clrMapOvr>
    <a:masterClrMapping/>
  </p:clrMapOvr>
</p:sld>
</file>

<file path=ppt/theme/theme1.xml><?xml version="1.0" encoding="utf-8"?>
<a:theme xmlns:a="http://schemas.openxmlformats.org/drawingml/2006/main" name="1_新しいプレゼンテーション">
  <a:themeElements>
    <a:clrScheme name="1_新しいプレゼンテーショ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新しいプレゼンテーション">
      <a:majorFont>
        <a:latin typeface="ＭＳ ゴシック"/>
        <a:ea typeface="ＭＳ Ｐゴシック"/>
        <a:cs typeface=""/>
      </a:majorFont>
      <a:minorFont>
        <a:latin typeface="Time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  <a:ea typeface="ＭＳ ゴシック" panose="020B0609070205080204" pitchFamily="4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  <a:ea typeface="ＭＳ ゴシック" panose="020B0609070205080204" pitchFamily="49" charset="-128"/>
          </a:defRPr>
        </a:defPPr>
      </a:lstStyle>
    </a:lnDef>
  </a:objectDefaults>
  <a:extraClrSchemeLst>
    <a:extraClrScheme>
      <a:clrScheme name="1_新しいプレゼンテーショ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プレゼンテーショ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プレゼンテーショ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プレゼンテーショ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プレゼンテーショ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プレゼンテーショ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新しいプレゼンテーショ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新しいプレゼンテーショ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新しいプレゼンテーショ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新しいプレゼンテーショ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新しいプレゼンテーショ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新しいプレゼンテーショ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新しいプレゼンテーション">
  <a:themeElements>
    <a:clrScheme name="1_新しいプレゼンテーショ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新しいプレゼンテーション">
      <a:majorFont>
        <a:latin typeface="ＭＳ ゴシック"/>
        <a:ea typeface="ＭＳ Ｐゴシック"/>
        <a:cs typeface=""/>
      </a:majorFont>
      <a:minorFont>
        <a:latin typeface="Time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  <a:ea typeface="ＭＳ ゴシック" pitchFamily="4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  <a:ea typeface="ＭＳ ゴシック" pitchFamily="49" charset="-128"/>
          </a:defRPr>
        </a:defPPr>
      </a:lstStyle>
    </a:lnDef>
  </a:objectDefaults>
  <a:extraClrSchemeLst>
    <a:extraClrScheme>
      <a:clrScheme name="1_新しいプレゼンテーショ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プレゼンテーショ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プレゼンテーショ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プレゼンテーショ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プレゼンテーショ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プレゼンテーショ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新しいプレゼンテーショ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新しいプレゼンテーショ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新しいプレゼンテーショ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新しいプレゼンテーショ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新しいプレゼンテーショ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新しいプレゼンテーショ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6532</TotalTime>
  <Words>273</Words>
  <Application>Microsoft Office PowerPoint</Application>
  <PresentationFormat>画面に合わせる (4:3)</PresentationFormat>
  <Paragraphs>50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3</vt:i4>
      </vt:variant>
    </vt:vector>
  </HeadingPairs>
  <TitlesOfParts>
    <vt:vector size="14" baseType="lpstr">
      <vt:lpstr>HG丸ｺﾞｼｯｸM-PRO</vt:lpstr>
      <vt:lpstr>ＭＳ Ｐゴシック</vt:lpstr>
      <vt:lpstr>ＭＳ ゴシック</vt:lpstr>
      <vt:lpstr>Arial</vt:lpstr>
      <vt:lpstr>Calibri</vt:lpstr>
      <vt:lpstr>Calibri Light</vt:lpstr>
      <vt:lpstr>Times</vt:lpstr>
      <vt:lpstr>Times New Roman</vt:lpstr>
      <vt:lpstr>1_新しいプレゼンテーション</vt:lpstr>
      <vt:lpstr>2_新しいプレゼンテーション</vt:lpstr>
      <vt:lpstr>Office テーマ</vt:lpstr>
      <vt:lpstr>PowerPoint プレゼンテーション</vt:lpstr>
      <vt:lpstr>学校歯科健診用語一覧</vt:lpstr>
      <vt:lpstr>学校歯科健診結果の一例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新潟県</cp:lastModifiedBy>
  <cp:revision>317</cp:revision>
  <cp:lastPrinted>2023-03-08T02:50:17Z</cp:lastPrinted>
  <dcterms:created xsi:type="dcterms:W3CDTF">2022-12-08T04:22:57Z</dcterms:created>
  <dcterms:modified xsi:type="dcterms:W3CDTF">2023-05-26T01:37:05Z</dcterms:modified>
</cp:coreProperties>
</file>